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684" r:id="rId4"/>
    <p:sldMasterId id="2147483696" r:id="rId5"/>
  </p:sldMasterIdLst>
  <p:sldIdLst>
    <p:sldId id="262" r:id="rId6"/>
    <p:sldId id="272" r:id="rId7"/>
    <p:sldId id="273" r:id="rId8"/>
    <p:sldId id="271" r:id="rId9"/>
    <p:sldId id="257" r:id="rId10"/>
    <p:sldId id="258" r:id="rId11"/>
    <p:sldId id="259" r:id="rId12"/>
    <p:sldId id="266" r:id="rId13"/>
    <p:sldId id="264" r:id="rId14"/>
    <p:sldId id="274" r:id="rId15"/>
    <p:sldId id="270" r:id="rId16"/>
    <p:sldId id="267" r:id="rId17"/>
    <p:sldId id="268" r:id="rId18"/>
    <p:sldId id="26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72" y="42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media/image1.png>
</file>

<file path=ppt/media/image2.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E62DF21C-F4E8-4D44-9883-A438A3E4D815}" type="datetimeFigureOut">
              <a:rPr lang="en-CA" smtClean="0"/>
              <a:t>30/01/2017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22361324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E62DF21C-F4E8-4D44-9883-A438A3E4D815}" type="datetimeFigureOut">
              <a:rPr lang="en-CA" smtClean="0"/>
              <a:t>30/01/2017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655969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E62DF21C-F4E8-4D44-9883-A438A3E4D815}" type="datetimeFigureOut">
              <a:rPr lang="en-CA" smtClean="0"/>
              <a:t>30/01/2017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6807947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DDAB6EB6-D654-489A-B9C5-CC9591B33C65}"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64915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49197724-A1E0-4842-99C0-A991B273C472}"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134260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D43F3E5B-C6AF-43AA-85A2-301D07757F5F}"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4439639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lvl1pPr>
              <a:defRPr/>
            </a:lvl1pPr>
          </a:lstStyle>
          <a:p>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612C2530-B6AD-4732-9F91-3F24945C20FC}"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21268733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lvl1pPr>
              <a:defRPr/>
            </a:lvl1pPr>
          </a:lstStyle>
          <a:p>
            <a:endParaRPr lang="en-US">
              <a:solidFill>
                <a:srgbClr val="000000"/>
              </a:solidFill>
            </a:endParaRPr>
          </a:p>
        </p:txBody>
      </p:sp>
      <p:sp>
        <p:nvSpPr>
          <p:cNvPr id="8" name="Footer Placeholder 7"/>
          <p:cNvSpPr>
            <a:spLocks noGrp="1"/>
          </p:cNvSpPr>
          <p:nvPr>
            <p:ph type="ftr" sz="quarter" idx="11"/>
          </p:nvPr>
        </p:nvSpPr>
        <p:spPr/>
        <p:txBody>
          <a:bodyPr/>
          <a:lstStyle>
            <a:lvl1pPr>
              <a:defRPr/>
            </a:lvl1pPr>
          </a:lstStyle>
          <a:p>
            <a:endParaRPr lang="en-US">
              <a:solidFill>
                <a:srgbClr val="000000"/>
              </a:solidFill>
            </a:endParaRPr>
          </a:p>
        </p:txBody>
      </p:sp>
      <p:sp>
        <p:nvSpPr>
          <p:cNvPr id="9" name="Slide Number Placeholder 8"/>
          <p:cNvSpPr>
            <a:spLocks noGrp="1"/>
          </p:cNvSpPr>
          <p:nvPr>
            <p:ph type="sldNum" sz="quarter" idx="12"/>
          </p:nvPr>
        </p:nvSpPr>
        <p:spPr/>
        <p:txBody>
          <a:bodyPr/>
          <a:lstStyle>
            <a:lvl1pPr>
              <a:defRPr/>
            </a:lvl1pPr>
          </a:lstStyle>
          <a:p>
            <a:fld id="{D10FEF7C-376A-4E7B-8169-8EE131872453}"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9701562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lvl1pPr>
              <a:defRPr/>
            </a:lvl1pPr>
          </a:lstStyle>
          <a:p>
            <a:endParaRPr lang="en-US">
              <a:solidFill>
                <a:srgbClr val="000000"/>
              </a:solidFill>
            </a:endParaRPr>
          </a:p>
        </p:txBody>
      </p:sp>
      <p:sp>
        <p:nvSpPr>
          <p:cNvPr id="4" name="Footer Placeholder 3"/>
          <p:cNvSpPr>
            <a:spLocks noGrp="1"/>
          </p:cNvSpPr>
          <p:nvPr>
            <p:ph type="ftr" sz="quarter" idx="11"/>
          </p:nvPr>
        </p:nvSpPr>
        <p:spPr/>
        <p:txBody>
          <a:bodyPr/>
          <a:lstStyle>
            <a:lvl1pPr>
              <a:defRPr/>
            </a:lvl1pPr>
          </a:lstStyle>
          <a:p>
            <a:endParaRPr lang="en-US">
              <a:solidFill>
                <a:srgbClr val="000000"/>
              </a:solidFill>
            </a:endParaRPr>
          </a:p>
        </p:txBody>
      </p:sp>
      <p:sp>
        <p:nvSpPr>
          <p:cNvPr id="5" name="Slide Number Placeholder 4"/>
          <p:cNvSpPr>
            <a:spLocks noGrp="1"/>
          </p:cNvSpPr>
          <p:nvPr>
            <p:ph type="sldNum" sz="quarter" idx="12"/>
          </p:nvPr>
        </p:nvSpPr>
        <p:spPr/>
        <p:txBody>
          <a:bodyPr/>
          <a:lstStyle>
            <a:lvl1pPr>
              <a:defRPr/>
            </a:lvl1pPr>
          </a:lstStyle>
          <a:p>
            <a:fld id="{50B81136-1243-4FF1-8259-71C063696C0B}"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6962992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solidFill>
                <a:srgbClr val="000000"/>
              </a:solidFill>
            </a:endParaRPr>
          </a:p>
        </p:txBody>
      </p:sp>
      <p:sp>
        <p:nvSpPr>
          <p:cNvPr id="3" name="Footer Placeholder 2"/>
          <p:cNvSpPr>
            <a:spLocks noGrp="1"/>
          </p:cNvSpPr>
          <p:nvPr>
            <p:ph type="ftr" sz="quarter" idx="11"/>
          </p:nvPr>
        </p:nvSpPr>
        <p:spPr/>
        <p:txBody>
          <a:bodyPr/>
          <a:lstStyle>
            <a:lvl1pPr>
              <a:defRPr/>
            </a:lvl1pPr>
          </a:lstStyle>
          <a:p>
            <a:endParaRPr lang="en-US">
              <a:solidFill>
                <a:srgbClr val="000000"/>
              </a:solidFill>
            </a:endParaRPr>
          </a:p>
        </p:txBody>
      </p:sp>
      <p:sp>
        <p:nvSpPr>
          <p:cNvPr id="4" name="Slide Number Placeholder 3"/>
          <p:cNvSpPr>
            <a:spLocks noGrp="1"/>
          </p:cNvSpPr>
          <p:nvPr>
            <p:ph type="sldNum" sz="quarter" idx="12"/>
          </p:nvPr>
        </p:nvSpPr>
        <p:spPr/>
        <p:txBody>
          <a:bodyPr/>
          <a:lstStyle>
            <a:lvl1pPr>
              <a:defRPr/>
            </a:lvl1pPr>
          </a:lstStyle>
          <a:p>
            <a:fld id="{21AE7F5F-DC22-425A-B383-8B1229F607FF}"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19439648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4CCBFDC9-9D49-4F90-9E3D-287739FF5AD3}"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4089350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E62DF21C-F4E8-4D44-9883-A438A3E4D815}" type="datetimeFigureOut">
              <a:rPr lang="en-CA" smtClean="0"/>
              <a:t>30/01/2017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26333111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solidFill>
                <a:srgbClr val="000000"/>
              </a:solidFill>
            </a:endParaRPr>
          </a:p>
        </p:txBody>
      </p:sp>
      <p:sp>
        <p:nvSpPr>
          <p:cNvPr id="6" name="Footer Placeholder 5"/>
          <p:cNvSpPr>
            <a:spLocks noGrp="1"/>
          </p:cNvSpPr>
          <p:nvPr>
            <p:ph type="ftr" sz="quarter" idx="11"/>
          </p:nvPr>
        </p:nvSpPr>
        <p:spPr/>
        <p:txBody>
          <a:bodyPr/>
          <a:lstStyle>
            <a:lvl1pPr>
              <a:defRPr/>
            </a:lvl1pPr>
          </a:lstStyle>
          <a:p>
            <a:endParaRPr lang="en-US">
              <a:solidFill>
                <a:srgbClr val="000000"/>
              </a:solidFill>
            </a:endParaRPr>
          </a:p>
        </p:txBody>
      </p:sp>
      <p:sp>
        <p:nvSpPr>
          <p:cNvPr id="7" name="Slide Number Placeholder 6"/>
          <p:cNvSpPr>
            <a:spLocks noGrp="1"/>
          </p:cNvSpPr>
          <p:nvPr>
            <p:ph type="sldNum" sz="quarter" idx="12"/>
          </p:nvPr>
        </p:nvSpPr>
        <p:spPr/>
        <p:txBody>
          <a:bodyPr/>
          <a:lstStyle>
            <a:lvl1pPr>
              <a:defRPr/>
            </a:lvl1pPr>
          </a:lstStyle>
          <a:p>
            <a:fld id="{7BB01450-5091-4C76-80D5-A6846517AC88}"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42450075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CC6C4C71-0914-4FE8-8BB7-4098F805B120}"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39222003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lvl1pPr>
              <a:defRPr/>
            </a:lvl1pPr>
          </a:lstStyle>
          <a:p>
            <a:endParaRPr lang="en-US">
              <a:solidFill>
                <a:srgbClr val="000000"/>
              </a:solidFill>
            </a:endParaRPr>
          </a:p>
        </p:txBody>
      </p:sp>
      <p:sp>
        <p:nvSpPr>
          <p:cNvPr id="5" name="Footer Placeholder 4"/>
          <p:cNvSpPr>
            <a:spLocks noGrp="1"/>
          </p:cNvSpPr>
          <p:nvPr>
            <p:ph type="ftr" sz="quarter" idx="11"/>
          </p:nvPr>
        </p:nvSpPr>
        <p:spPr/>
        <p:txBody>
          <a:bodyPr/>
          <a:lstStyle>
            <a:lvl1pPr>
              <a:defRPr/>
            </a:lvl1pPr>
          </a:lstStyle>
          <a:p>
            <a:endParaRPr lang="en-US">
              <a:solidFill>
                <a:srgbClr val="000000"/>
              </a:solidFill>
            </a:endParaRPr>
          </a:p>
        </p:txBody>
      </p:sp>
      <p:sp>
        <p:nvSpPr>
          <p:cNvPr id="6" name="Slide Number Placeholder 5"/>
          <p:cNvSpPr>
            <a:spLocks noGrp="1"/>
          </p:cNvSpPr>
          <p:nvPr>
            <p:ph type="sldNum" sz="quarter" idx="12"/>
          </p:nvPr>
        </p:nvSpPr>
        <p:spPr/>
        <p:txBody>
          <a:bodyPr/>
          <a:lstStyle>
            <a:lvl1pPr>
              <a:defRPr/>
            </a:lvl1pPr>
          </a:lstStyle>
          <a:p>
            <a:fld id="{F76C262B-2838-409C-9AC3-FED0E3651A3A}" type="slidenum">
              <a:rPr lang="en-US">
                <a:solidFill>
                  <a:srgbClr val="000000"/>
                </a:solidFill>
              </a:rPr>
              <a:pPr/>
              <a:t>‹#›</a:t>
            </a:fld>
            <a:endParaRPr lang="en-US">
              <a:solidFill>
                <a:srgbClr val="000000"/>
              </a:solidFill>
            </a:endParaRPr>
          </a:p>
        </p:txBody>
      </p:sp>
    </p:spTree>
    <p:extLst>
      <p:ext uri="{BB962C8B-B14F-4D97-AF65-F5344CB8AC3E}">
        <p14:creationId xmlns:p14="http://schemas.microsoft.com/office/powerpoint/2010/main" val="11616374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9733676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3754094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6734191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8217506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8" name="Footer Placeholder 7"/>
          <p:cNvSpPr>
            <a:spLocks noGrp="1"/>
          </p:cNvSpPr>
          <p:nvPr>
            <p:ph type="ftr" sz="quarter" idx="11"/>
          </p:nvPr>
        </p:nvSpPr>
        <p:spPr/>
        <p:txBody>
          <a:bodyPr/>
          <a:lstStyle/>
          <a:p>
            <a:endParaRPr lang="en-CA">
              <a:solidFill>
                <a:prstClr val="black">
                  <a:tint val="75000"/>
                </a:prstClr>
              </a:solidFill>
            </a:endParaRPr>
          </a:p>
        </p:txBody>
      </p:sp>
      <p:sp>
        <p:nvSpPr>
          <p:cNvPr id="9" name="Slide Number Placeholder 8"/>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4101642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4" name="Footer Placeholder 3"/>
          <p:cNvSpPr>
            <a:spLocks noGrp="1"/>
          </p:cNvSpPr>
          <p:nvPr>
            <p:ph type="ftr" sz="quarter" idx="11"/>
          </p:nvPr>
        </p:nvSpPr>
        <p:spPr/>
        <p:txBody>
          <a:bodyPr/>
          <a:lstStyle/>
          <a:p>
            <a:endParaRPr lang="en-CA">
              <a:solidFill>
                <a:prstClr val="black">
                  <a:tint val="75000"/>
                </a:prstClr>
              </a:solidFill>
            </a:endParaRPr>
          </a:p>
        </p:txBody>
      </p:sp>
      <p:sp>
        <p:nvSpPr>
          <p:cNvPr id="5" name="Slide Number Placeholder 4"/>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6200949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3" name="Footer Placeholder 2"/>
          <p:cNvSpPr>
            <a:spLocks noGrp="1"/>
          </p:cNvSpPr>
          <p:nvPr>
            <p:ph type="ftr" sz="quarter" idx="11"/>
          </p:nvPr>
        </p:nvSpPr>
        <p:spPr/>
        <p:txBody>
          <a:bodyPr/>
          <a:lstStyle/>
          <a:p>
            <a:endParaRPr lang="en-CA">
              <a:solidFill>
                <a:prstClr val="black">
                  <a:tint val="75000"/>
                </a:prstClr>
              </a:solidFill>
            </a:endParaRPr>
          </a:p>
        </p:txBody>
      </p:sp>
      <p:sp>
        <p:nvSpPr>
          <p:cNvPr id="4" name="Slide Number Placeholder 3"/>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8024945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62DF21C-F4E8-4D44-9883-A438A3E4D815}" type="datetimeFigureOut">
              <a:rPr lang="en-CA" smtClean="0"/>
              <a:t>30/01/2017</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361144302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088186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5745855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42203440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70192972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39659251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2997333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81370774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1470687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8" name="Footer Placeholder 7"/>
          <p:cNvSpPr>
            <a:spLocks noGrp="1"/>
          </p:cNvSpPr>
          <p:nvPr>
            <p:ph type="ftr" sz="quarter" idx="11"/>
          </p:nvPr>
        </p:nvSpPr>
        <p:spPr/>
        <p:txBody>
          <a:bodyPr/>
          <a:lstStyle/>
          <a:p>
            <a:endParaRPr lang="en-CA">
              <a:solidFill>
                <a:prstClr val="black">
                  <a:tint val="75000"/>
                </a:prstClr>
              </a:solidFill>
            </a:endParaRPr>
          </a:p>
        </p:txBody>
      </p:sp>
      <p:sp>
        <p:nvSpPr>
          <p:cNvPr id="9" name="Slide Number Placeholder 8"/>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5075736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4" name="Footer Placeholder 3"/>
          <p:cNvSpPr>
            <a:spLocks noGrp="1"/>
          </p:cNvSpPr>
          <p:nvPr>
            <p:ph type="ftr" sz="quarter" idx="11"/>
          </p:nvPr>
        </p:nvSpPr>
        <p:spPr/>
        <p:txBody>
          <a:bodyPr/>
          <a:lstStyle/>
          <a:p>
            <a:endParaRPr lang="en-CA">
              <a:solidFill>
                <a:prstClr val="black">
                  <a:tint val="75000"/>
                </a:prstClr>
              </a:solidFill>
            </a:endParaRPr>
          </a:p>
        </p:txBody>
      </p:sp>
      <p:sp>
        <p:nvSpPr>
          <p:cNvPr id="5" name="Slide Number Placeholder 4"/>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77963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E62DF21C-F4E8-4D44-9883-A438A3E4D815}" type="datetimeFigureOut">
              <a:rPr lang="en-CA" smtClean="0"/>
              <a:t>30/01/2017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371473144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3" name="Footer Placeholder 2"/>
          <p:cNvSpPr>
            <a:spLocks noGrp="1"/>
          </p:cNvSpPr>
          <p:nvPr>
            <p:ph type="ftr" sz="quarter" idx="11"/>
          </p:nvPr>
        </p:nvSpPr>
        <p:spPr/>
        <p:txBody>
          <a:bodyPr/>
          <a:lstStyle/>
          <a:p>
            <a:endParaRPr lang="en-CA">
              <a:solidFill>
                <a:prstClr val="black">
                  <a:tint val="75000"/>
                </a:prstClr>
              </a:solidFill>
            </a:endParaRPr>
          </a:p>
        </p:txBody>
      </p:sp>
      <p:sp>
        <p:nvSpPr>
          <p:cNvPr id="4" name="Slide Number Placeholder 3"/>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6524216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23128891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20119591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28686197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78262757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5357169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427717883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2197219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34117965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8" name="Footer Placeholder 7"/>
          <p:cNvSpPr>
            <a:spLocks noGrp="1"/>
          </p:cNvSpPr>
          <p:nvPr>
            <p:ph type="ftr" sz="quarter" idx="11"/>
          </p:nvPr>
        </p:nvSpPr>
        <p:spPr/>
        <p:txBody>
          <a:bodyPr/>
          <a:lstStyle/>
          <a:p>
            <a:endParaRPr lang="en-CA">
              <a:solidFill>
                <a:prstClr val="black">
                  <a:tint val="75000"/>
                </a:prstClr>
              </a:solidFill>
            </a:endParaRPr>
          </a:p>
        </p:txBody>
      </p:sp>
      <p:sp>
        <p:nvSpPr>
          <p:cNvPr id="9" name="Slide Number Placeholder 8"/>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571531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E62DF21C-F4E8-4D44-9883-A438A3E4D815}" type="datetimeFigureOut">
              <a:rPr lang="en-CA" smtClean="0"/>
              <a:t>30/01/2017</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360241595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4" name="Footer Placeholder 3"/>
          <p:cNvSpPr>
            <a:spLocks noGrp="1"/>
          </p:cNvSpPr>
          <p:nvPr>
            <p:ph type="ftr" sz="quarter" idx="11"/>
          </p:nvPr>
        </p:nvSpPr>
        <p:spPr/>
        <p:txBody>
          <a:bodyPr/>
          <a:lstStyle/>
          <a:p>
            <a:endParaRPr lang="en-CA">
              <a:solidFill>
                <a:prstClr val="black">
                  <a:tint val="75000"/>
                </a:prstClr>
              </a:solidFill>
            </a:endParaRPr>
          </a:p>
        </p:txBody>
      </p:sp>
      <p:sp>
        <p:nvSpPr>
          <p:cNvPr id="5" name="Slide Number Placeholder 4"/>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7069133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3" name="Footer Placeholder 2"/>
          <p:cNvSpPr>
            <a:spLocks noGrp="1"/>
          </p:cNvSpPr>
          <p:nvPr>
            <p:ph type="ftr" sz="quarter" idx="11"/>
          </p:nvPr>
        </p:nvSpPr>
        <p:spPr/>
        <p:txBody>
          <a:bodyPr/>
          <a:lstStyle/>
          <a:p>
            <a:endParaRPr lang="en-CA">
              <a:solidFill>
                <a:prstClr val="black">
                  <a:tint val="75000"/>
                </a:prstClr>
              </a:solidFill>
            </a:endParaRPr>
          </a:p>
        </p:txBody>
      </p:sp>
      <p:sp>
        <p:nvSpPr>
          <p:cNvPr id="4" name="Slide Number Placeholder 3"/>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32105421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36256300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6" name="Footer Placeholder 5"/>
          <p:cNvSpPr>
            <a:spLocks noGrp="1"/>
          </p:cNvSpPr>
          <p:nvPr>
            <p:ph type="ftr" sz="quarter" idx="11"/>
          </p:nvPr>
        </p:nvSpPr>
        <p:spPr/>
        <p:txBody>
          <a:bodyPr/>
          <a:lstStyle/>
          <a:p>
            <a:endParaRPr lang="en-CA">
              <a:solidFill>
                <a:prstClr val="black">
                  <a:tint val="75000"/>
                </a:prstClr>
              </a:solidFill>
            </a:endParaRPr>
          </a:p>
        </p:txBody>
      </p:sp>
      <p:sp>
        <p:nvSpPr>
          <p:cNvPr id="7" name="Slide Number Placeholder 6"/>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1860406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88466174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11"/>
          </p:nvPr>
        </p:nvSpPr>
        <p:spPr/>
        <p:txBody>
          <a:bodyPr/>
          <a:lstStyle/>
          <a:p>
            <a:endParaRPr lang="en-CA">
              <a:solidFill>
                <a:prstClr val="black">
                  <a:tint val="75000"/>
                </a:prstClr>
              </a:solidFill>
            </a:endParaRPr>
          </a:p>
        </p:txBody>
      </p:sp>
      <p:sp>
        <p:nvSpPr>
          <p:cNvPr id="6" name="Slide Number Placeholder 5"/>
          <p:cNvSpPr>
            <a:spLocks noGrp="1"/>
          </p:cNvSpPr>
          <p:nvPr>
            <p:ph type="sldNum" sz="quarter" idx="12"/>
          </p:nvPr>
        </p:nvSpPr>
        <p:spPr/>
        <p:txBody>
          <a:body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2136781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E62DF21C-F4E8-4D44-9883-A438A3E4D815}" type="datetimeFigureOut">
              <a:rPr lang="en-CA" smtClean="0"/>
              <a:t>30/01/2017</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3234929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2DF21C-F4E8-4D44-9883-A438A3E4D815}" type="datetimeFigureOut">
              <a:rPr lang="en-CA" smtClean="0"/>
              <a:t>30/01/2017</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4099757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62DF21C-F4E8-4D44-9883-A438A3E4D815}" type="datetimeFigureOut">
              <a:rPr lang="en-CA" smtClean="0"/>
              <a:t>30/01/2017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3315741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62DF21C-F4E8-4D44-9883-A438A3E4D815}" type="datetimeFigureOut">
              <a:rPr lang="en-CA" smtClean="0"/>
              <a:t>30/01/2017</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B5410F16-C5D9-4F35-B450-E7100980B9B8}" type="slidenum">
              <a:rPr lang="en-CA" smtClean="0"/>
              <a:t>‹#›</a:t>
            </a:fld>
            <a:endParaRPr lang="en-CA"/>
          </a:p>
        </p:txBody>
      </p:sp>
    </p:spTree>
    <p:extLst>
      <p:ext uri="{BB962C8B-B14F-4D97-AF65-F5344CB8AC3E}">
        <p14:creationId xmlns:p14="http://schemas.microsoft.com/office/powerpoint/2010/main" val="273463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2DF21C-F4E8-4D44-9883-A438A3E4D815}" type="datetimeFigureOut">
              <a:rPr lang="en-CA" smtClean="0"/>
              <a:t>30/01/2017</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410F16-C5D9-4F35-B450-E7100980B9B8}" type="slidenum">
              <a:rPr lang="en-CA" smtClean="0"/>
              <a:t>‹#›</a:t>
            </a:fld>
            <a:endParaRPr lang="en-CA"/>
          </a:p>
        </p:txBody>
      </p:sp>
    </p:spTree>
    <p:extLst>
      <p:ext uri="{BB962C8B-B14F-4D97-AF65-F5344CB8AC3E}">
        <p14:creationId xmlns:p14="http://schemas.microsoft.com/office/powerpoint/2010/main" val="33196657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09600" y="274638"/>
            <a:ext cx="109728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09600" y="1600201"/>
            <a:ext cx="109728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609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pPr fontAlgn="base">
              <a:spcBef>
                <a:spcPct val="0"/>
              </a:spcBef>
              <a:spcAft>
                <a:spcPct val="0"/>
              </a:spcAft>
            </a:pPr>
            <a:endParaRPr lang="en-US">
              <a:solidFill>
                <a:srgbClr val="000000"/>
              </a:solidFill>
            </a:endParaRPr>
          </a:p>
        </p:txBody>
      </p:sp>
      <p:sp>
        <p:nvSpPr>
          <p:cNvPr id="1029" name="Rectangle 5"/>
          <p:cNvSpPr>
            <a:spLocks noGrp="1" noChangeArrowheads="1"/>
          </p:cNvSpPr>
          <p:nvPr>
            <p:ph type="ftr" sz="quarter" idx="3"/>
          </p:nvPr>
        </p:nvSpPr>
        <p:spPr bwMode="auto">
          <a:xfrm>
            <a:off x="4165600" y="6245225"/>
            <a:ext cx="3860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pPr fontAlgn="base">
              <a:spcBef>
                <a:spcPct val="0"/>
              </a:spcBef>
              <a:spcAft>
                <a:spcPct val="0"/>
              </a:spcAft>
            </a:pPr>
            <a:endParaRPr lang="en-US">
              <a:solidFill>
                <a:srgbClr val="000000"/>
              </a:solidFill>
            </a:endParaRPr>
          </a:p>
        </p:txBody>
      </p:sp>
      <p:sp>
        <p:nvSpPr>
          <p:cNvPr id="1030" name="Rectangle 6"/>
          <p:cNvSpPr>
            <a:spLocks noGrp="1" noChangeArrowheads="1"/>
          </p:cNvSpPr>
          <p:nvPr>
            <p:ph type="sldNum" sz="quarter" idx="4"/>
          </p:nvPr>
        </p:nvSpPr>
        <p:spPr bwMode="auto">
          <a:xfrm>
            <a:off x="8737600" y="6245225"/>
            <a:ext cx="28448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vl1pPr>
          </a:lstStyle>
          <a:p>
            <a:pPr fontAlgn="base">
              <a:spcBef>
                <a:spcPct val="0"/>
              </a:spcBef>
              <a:spcAft>
                <a:spcPct val="0"/>
              </a:spcAft>
            </a:pPr>
            <a:fld id="{42384D8C-5307-4579-9EB4-E2D67740EF69}" type="slidenum">
              <a:rPr lang="en-US">
                <a:solidFill>
                  <a:srgbClr val="000000"/>
                </a:solidFill>
              </a:rPr>
              <a:pPr fontAlgn="base">
                <a:spcBef>
                  <a:spcPct val="0"/>
                </a:spcBef>
                <a:spcAft>
                  <a:spcPct val="0"/>
                </a:spcAft>
              </a:pPr>
              <a:t>‹#›</a:t>
            </a:fld>
            <a:endParaRPr lang="en-US">
              <a:solidFill>
                <a:srgbClr val="000000"/>
              </a:solidFill>
            </a:endParaRPr>
          </a:p>
        </p:txBody>
      </p:sp>
    </p:spTree>
    <p:extLst>
      <p:ext uri="{BB962C8B-B14F-4D97-AF65-F5344CB8AC3E}">
        <p14:creationId xmlns:p14="http://schemas.microsoft.com/office/powerpoint/2010/main" val="31546008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itchFamily="34" charset="0"/>
        </a:defRPr>
      </a:lvl2pPr>
      <a:lvl3pPr algn="ctr" rtl="0" fontAlgn="base">
        <a:spcBef>
          <a:spcPct val="0"/>
        </a:spcBef>
        <a:spcAft>
          <a:spcPct val="0"/>
        </a:spcAft>
        <a:defRPr sz="4400">
          <a:solidFill>
            <a:schemeClr val="tx2"/>
          </a:solidFill>
          <a:latin typeface="Arial" pitchFamily="34" charset="0"/>
        </a:defRPr>
      </a:lvl3pPr>
      <a:lvl4pPr algn="ctr" rtl="0" fontAlgn="base">
        <a:spcBef>
          <a:spcPct val="0"/>
        </a:spcBef>
        <a:spcAft>
          <a:spcPct val="0"/>
        </a:spcAft>
        <a:defRPr sz="4400">
          <a:solidFill>
            <a:schemeClr val="tx2"/>
          </a:solidFill>
          <a:latin typeface="Arial" pitchFamily="34" charset="0"/>
        </a:defRPr>
      </a:lvl4pPr>
      <a:lvl5pPr algn="ctr" rtl="0" fontAlgn="base">
        <a:spcBef>
          <a:spcPct val="0"/>
        </a:spcBef>
        <a:spcAft>
          <a:spcPct val="0"/>
        </a:spcAft>
        <a:defRPr sz="4400">
          <a:solidFill>
            <a:schemeClr val="tx2"/>
          </a:solidFill>
          <a:latin typeface="Arial" pitchFamily="34" charset="0"/>
        </a:defRPr>
      </a:lvl5pPr>
      <a:lvl6pPr marL="457200" algn="ctr" rtl="0" fontAlgn="base">
        <a:spcBef>
          <a:spcPct val="0"/>
        </a:spcBef>
        <a:spcAft>
          <a:spcPct val="0"/>
        </a:spcAft>
        <a:defRPr sz="4400">
          <a:solidFill>
            <a:schemeClr val="tx2"/>
          </a:solidFill>
          <a:latin typeface="Arial" pitchFamily="34" charset="0"/>
        </a:defRPr>
      </a:lvl6pPr>
      <a:lvl7pPr marL="914400" algn="ctr" rtl="0" fontAlgn="base">
        <a:spcBef>
          <a:spcPct val="0"/>
        </a:spcBef>
        <a:spcAft>
          <a:spcPct val="0"/>
        </a:spcAft>
        <a:defRPr sz="4400">
          <a:solidFill>
            <a:schemeClr val="tx2"/>
          </a:solidFill>
          <a:latin typeface="Arial" pitchFamily="34" charset="0"/>
        </a:defRPr>
      </a:lvl7pPr>
      <a:lvl8pPr marL="1371600" algn="ctr" rtl="0" fontAlgn="base">
        <a:spcBef>
          <a:spcPct val="0"/>
        </a:spcBef>
        <a:spcAft>
          <a:spcPct val="0"/>
        </a:spcAft>
        <a:defRPr sz="4400">
          <a:solidFill>
            <a:schemeClr val="tx2"/>
          </a:solidFill>
          <a:latin typeface="Arial" pitchFamily="34" charset="0"/>
        </a:defRPr>
      </a:lvl8pPr>
      <a:lvl9pPr marL="1828800" algn="ctr" rtl="0" fontAlgn="base">
        <a:spcBef>
          <a:spcPct val="0"/>
        </a:spcBef>
        <a:spcAft>
          <a:spcPct val="0"/>
        </a:spcAft>
        <a:defRPr sz="4400">
          <a:solidFill>
            <a:schemeClr val="tx2"/>
          </a:solidFill>
          <a:latin typeface="Arial" pitchFamily="34" charset="0"/>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defRPr>
      </a:lvl2pPr>
      <a:lvl3pPr marL="1143000" indent="-228600" algn="l" rtl="0" fontAlgn="base">
        <a:spcBef>
          <a:spcPct val="20000"/>
        </a:spcBef>
        <a:spcAft>
          <a:spcPct val="0"/>
        </a:spcAft>
        <a:buChar char="•"/>
        <a:defRPr sz="2400">
          <a:solidFill>
            <a:schemeClr val="tx1"/>
          </a:solidFill>
          <a:latin typeface="+mn-lt"/>
        </a:defRPr>
      </a:lvl3pPr>
      <a:lvl4pPr marL="1600200" indent="-228600" algn="l" rtl="0" fontAlgn="base">
        <a:spcBef>
          <a:spcPct val="20000"/>
        </a:spcBef>
        <a:spcAft>
          <a:spcPct val="0"/>
        </a:spcAft>
        <a:buChar char="–"/>
        <a:defRPr sz="2000">
          <a:solidFill>
            <a:schemeClr val="tx1"/>
          </a:solidFill>
          <a:latin typeface="+mn-lt"/>
        </a:defRPr>
      </a:lvl4pPr>
      <a:lvl5pPr marL="2057400" indent="-228600" algn="l" rtl="0" fontAlgn="base">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36640325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3E50D2-BA12-4185-824C-23DF542837DB}"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E3E573-45A8-4CFB-98EF-DF6A8202F0F0}"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99151284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FAE54D-69FD-47AB-B3F0-C1C70E8F2075}" type="datetimeFigureOut">
              <a:rPr lang="en-CA" smtClean="0">
                <a:solidFill>
                  <a:prstClr val="black">
                    <a:tint val="75000"/>
                  </a:prstClr>
                </a:solidFill>
              </a:rPr>
              <a:pPr/>
              <a:t>30/01/2017</a:t>
            </a:fld>
            <a:endParaRPr lang="en-CA">
              <a:solidFill>
                <a:prstClr val="black">
                  <a:tint val="75000"/>
                </a:prstClr>
              </a:solidFill>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solidFill>
                <a:prstClr val="black">
                  <a:tint val="75000"/>
                </a:prstClr>
              </a:solidFill>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A7D9D3-DD30-437D-8380-002B16F6CCFA}" type="slidenum">
              <a:rPr lang="en-CA" smtClean="0">
                <a:solidFill>
                  <a:prstClr val="black">
                    <a:tint val="75000"/>
                  </a:prstClr>
                </a:solidFill>
              </a:rPr>
              <a:pPr/>
              <a:t>‹#›</a:t>
            </a:fld>
            <a:endParaRPr lang="en-CA">
              <a:solidFill>
                <a:prstClr val="black">
                  <a:tint val="75000"/>
                </a:prstClr>
              </a:solidFill>
            </a:endParaRPr>
          </a:p>
        </p:txBody>
      </p:sp>
    </p:spTree>
    <p:extLst>
      <p:ext uri="{BB962C8B-B14F-4D97-AF65-F5344CB8AC3E}">
        <p14:creationId xmlns:p14="http://schemas.microsoft.com/office/powerpoint/2010/main" val="14072249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0.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8.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38400" y="838200"/>
            <a:ext cx="7010400" cy="2862322"/>
          </a:xfrm>
          <a:prstGeom prst="rect">
            <a:avLst/>
          </a:prstGeom>
          <a:noFill/>
        </p:spPr>
        <p:txBody>
          <a:bodyPr wrap="square" rtlCol="0">
            <a:spAutoFit/>
          </a:bodyPr>
          <a:lstStyle/>
          <a:p>
            <a:pPr fontAlgn="base">
              <a:spcBef>
                <a:spcPct val="0"/>
              </a:spcBef>
              <a:spcAft>
                <a:spcPct val="0"/>
              </a:spcAft>
            </a:pPr>
            <a:r>
              <a:rPr lang="en-US" dirty="0">
                <a:solidFill>
                  <a:srgbClr val="000000"/>
                </a:solidFill>
              </a:rPr>
              <a:t>   We came to </a:t>
            </a:r>
            <a:r>
              <a:rPr lang="en-US" dirty="0" err="1">
                <a:solidFill>
                  <a:srgbClr val="000000"/>
                </a:solidFill>
              </a:rPr>
              <a:t>Toxis</a:t>
            </a:r>
            <a:r>
              <a:rPr lang="en-US" dirty="0">
                <a:solidFill>
                  <a:srgbClr val="000000"/>
                </a:solidFill>
              </a:rPr>
              <a:t> which was the Indian name for the Mission House. I stood just above high-tide water. The sea was in front of it and the forest behind.</a:t>
            </a:r>
          </a:p>
          <a:p>
            <a:pPr fontAlgn="base">
              <a:spcBef>
                <a:spcPct val="0"/>
              </a:spcBef>
              <a:spcAft>
                <a:spcPct val="0"/>
              </a:spcAft>
            </a:pPr>
            <a:endParaRPr lang="en-US" dirty="0">
              <a:solidFill>
                <a:srgbClr val="000000"/>
              </a:solidFill>
            </a:endParaRPr>
          </a:p>
          <a:p>
            <a:pPr fontAlgn="base">
              <a:spcBef>
                <a:spcPct val="0"/>
              </a:spcBef>
              <a:spcAft>
                <a:spcPct val="0"/>
              </a:spcAft>
            </a:pPr>
            <a:r>
              <a:rPr lang="en-US" dirty="0">
                <a:solidFill>
                  <a:srgbClr val="000000"/>
                </a:solidFill>
              </a:rPr>
              <a:t>   The house was of wood, unpainted. There were no blinds or curtains. It looked, as we paddled up to it, as if it were stuffed with black.</a:t>
            </a:r>
          </a:p>
          <a:p>
            <a:pPr fontAlgn="base">
              <a:spcBef>
                <a:spcPct val="0"/>
              </a:spcBef>
              <a:spcAft>
                <a:spcPct val="0"/>
              </a:spcAft>
            </a:pPr>
            <a:endParaRPr lang="en-US" dirty="0">
              <a:solidFill>
                <a:srgbClr val="000000"/>
              </a:solidFill>
            </a:endParaRPr>
          </a:p>
          <a:p>
            <a:pPr fontAlgn="base">
              <a:spcBef>
                <a:spcPct val="0"/>
              </a:spcBef>
              <a:spcAft>
                <a:spcPct val="0"/>
              </a:spcAft>
            </a:pPr>
            <a:r>
              <a:rPr lang="en-US" i="1" dirty="0">
                <a:solidFill>
                  <a:srgbClr val="000000"/>
                </a:solidFill>
              </a:rPr>
              <a:t>Klee </a:t>
            </a:r>
            <a:r>
              <a:rPr lang="en-US" i="1" dirty="0" err="1">
                <a:solidFill>
                  <a:srgbClr val="000000"/>
                </a:solidFill>
              </a:rPr>
              <a:t>Wyck</a:t>
            </a:r>
            <a:r>
              <a:rPr lang="en-US" i="1" dirty="0">
                <a:solidFill>
                  <a:srgbClr val="000000"/>
                </a:solidFill>
              </a:rPr>
              <a:t>, </a:t>
            </a:r>
            <a:r>
              <a:rPr lang="en-US" dirty="0">
                <a:solidFill>
                  <a:srgbClr val="000000"/>
                </a:solidFill>
              </a:rPr>
              <a:t>“</a:t>
            </a:r>
            <a:r>
              <a:rPr lang="en-US" dirty="0" err="1">
                <a:solidFill>
                  <a:srgbClr val="000000"/>
                </a:solidFill>
              </a:rPr>
              <a:t>Ucluelet</a:t>
            </a:r>
            <a:r>
              <a:rPr lang="en-US" dirty="0">
                <a:solidFill>
                  <a:srgbClr val="000000"/>
                </a:solidFill>
              </a:rPr>
              <a:t>,” 32.</a:t>
            </a:r>
          </a:p>
          <a:p>
            <a:pPr fontAlgn="base">
              <a:spcBef>
                <a:spcPct val="0"/>
              </a:spcBef>
              <a:spcAft>
                <a:spcPct val="0"/>
              </a:spcAft>
            </a:pPr>
            <a:r>
              <a:rPr lang="en-US" dirty="0">
                <a:solidFill>
                  <a:srgbClr val="000000"/>
                </a:solidFill>
              </a:rPr>
              <a:t> </a:t>
            </a:r>
          </a:p>
        </p:txBody>
      </p:sp>
    </p:spTree>
    <p:extLst>
      <p:ext uri="{BB962C8B-B14F-4D97-AF65-F5344CB8AC3E}">
        <p14:creationId xmlns:p14="http://schemas.microsoft.com/office/powerpoint/2010/main" val="9546311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39235" y="2554941"/>
            <a:ext cx="3252557" cy="1477328"/>
          </a:xfrm>
          <a:prstGeom prst="rect">
            <a:avLst/>
          </a:prstGeom>
          <a:noFill/>
        </p:spPr>
        <p:txBody>
          <a:bodyPr wrap="none" rtlCol="0">
            <a:spAutoFit/>
          </a:bodyPr>
          <a:lstStyle/>
          <a:p>
            <a:r>
              <a:rPr lang="en-US" dirty="0" smtClean="0"/>
              <a:t>SUBJECT-OBJECT RELATIONSHIP</a:t>
            </a:r>
          </a:p>
          <a:p>
            <a:endParaRPr lang="en-US" dirty="0" smtClean="0"/>
          </a:p>
          <a:p>
            <a:r>
              <a:rPr lang="en-US" dirty="0" smtClean="0"/>
              <a:t>	VERSUS</a:t>
            </a:r>
            <a:endParaRPr lang="en-US" dirty="0"/>
          </a:p>
          <a:p>
            <a:endParaRPr lang="en-US" dirty="0"/>
          </a:p>
          <a:p>
            <a:r>
              <a:rPr lang="en-US" dirty="0" smtClean="0"/>
              <a:t>SUBJECT-SUBJECT RELATIONSHIP</a:t>
            </a:r>
            <a:endParaRPr lang="en-CA" dirty="0"/>
          </a:p>
        </p:txBody>
      </p:sp>
    </p:spTree>
    <p:extLst>
      <p:ext uri="{BB962C8B-B14F-4D97-AF65-F5344CB8AC3E}">
        <p14:creationId xmlns:p14="http://schemas.microsoft.com/office/powerpoint/2010/main" val="21260384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653988" y="228600"/>
            <a:ext cx="8709211" cy="6531907"/>
          </a:xfrm>
          <a:prstGeom prst="rect">
            <a:avLst/>
          </a:prstGeom>
        </p:spPr>
      </p:pic>
    </p:spTree>
    <p:extLst>
      <p:ext uri="{BB962C8B-B14F-4D97-AF65-F5344CB8AC3E}">
        <p14:creationId xmlns:p14="http://schemas.microsoft.com/office/powerpoint/2010/main" val="18859326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21223" y="389965"/>
            <a:ext cx="8426821" cy="6320117"/>
          </a:xfrm>
          <a:prstGeom prst="rect">
            <a:avLst/>
          </a:prstGeom>
        </p:spPr>
      </p:pic>
    </p:spTree>
    <p:extLst>
      <p:ext uri="{BB962C8B-B14F-4D97-AF65-F5344CB8AC3E}">
        <p14:creationId xmlns:p14="http://schemas.microsoft.com/office/powerpoint/2010/main" val="24385477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563562"/>
          </a:xfrm>
        </p:spPr>
        <p:txBody>
          <a:bodyPr>
            <a:normAutofit/>
          </a:bodyPr>
          <a:lstStyle/>
          <a:p>
            <a:r>
              <a:rPr lang="en-US" sz="1600" dirty="0"/>
              <a:t>“Indian Reservation, </a:t>
            </a:r>
            <a:r>
              <a:rPr lang="en-US" sz="1600" dirty="0" err="1"/>
              <a:t>Caughnawaga</a:t>
            </a:r>
            <a:r>
              <a:rPr lang="en-US" sz="1600" dirty="0"/>
              <a:t>,” A. M. Klein, 1948</a:t>
            </a:r>
            <a:endParaRPr lang="en-CA" sz="1600" dirty="0"/>
          </a:p>
        </p:txBody>
      </p:sp>
      <p:sp>
        <p:nvSpPr>
          <p:cNvPr id="3" name="Content Placeholder 2"/>
          <p:cNvSpPr>
            <a:spLocks noGrp="1"/>
          </p:cNvSpPr>
          <p:nvPr>
            <p:ph sz="half" idx="1"/>
          </p:nvPr>
        </p:nvSpPr>
        <p:spPr>
          <a:xfrm>
            <a:off x="1564341" y="1166297"/>
            <a:ext cx="4191000" cy="4959866"/>
          </a:xfrm>
        </p:spPr>
        <p:txBody>
          <a:bodyPr>
            <a:noAutofit/>
          </a:bodyPr>
          <a:lstStyle/>
          <a:p>
            <a:pPr marL="0" indent="0">
              <a:buNone/>
            </a:pPr>
            <a:r>
              <a:rPr lang="en-CA" sz="1400" dirty="0"/>
              <a:t>Where are the braves, the faces like autumn fruit,</a:t>
            </a:r>
          </a:p>
          <a:p>
            <a:pPr marL="0" indent="0">
              <a:buNone/>
            </a:pPr>
            <a:r>
              <a:rPr lang="en-CA" sz="1400" dirty="0"/>
              <a:t>who stared at the child from the coloured frontispiece?</a:t>
            </a:r>
          </a:p>
          <a:p>
            <a:pPr marL="0" indent="0">
              <a:buNone/>
            </a:pPr>
            <a:r>
              <a:rPr lang="en-CA" sz="1400" dirty="0"/>
              <a:t>And the monosyllabic chief who spoke with his throat?</a:t>
            </a:r>
          </a:p>
          <a:p>
            <a:pPr marL="0" indent="0">
              <a:buNone/>
            </a:pPr>
            <a:r>
              <a:rPr lang="en-CA" sz="1400" dirty="0"/>
              <a:t>Where are the tribes, the feathered bestiaries?—</a:t>
            </a:r>
          </a:p>
          <a:p>
            <a:pPr marL="0" indent="0">
              <a:buNone/>
            </a:pPr>
            <a:r>
              <a:rPr lang="en-CA" sz="1400" dirty="0"/>
              <a:t>Rank Aesop’s animals erect and red,</a:t>
            </a:r>
          </a:p>
          <a:p>
            <a:pPr marL="0" indent="0">
              <a:buNone/>
            </a:pPr>
            <a:r>
              <a:rPr lang="en-CA" sz="1400" dirty="0"/>
              <a:t>with fur  on their names to make all things live kin’ –</a:t>
            </a:r>
          </a:p>
          <a:p>
            <a:pPr marL="0" indent="0">
              <a:buNone/>
            </a:pPr>
            <a:r>
              <a:rPr lang="en-CA" sz="1400" dirty="0"/>
              <a:t>Chief Running Deer, Black Bear, Old Buffalo Head?</a:t>
            </a:r>
          </a:p>
          <a:p>
            <a:pPr marL="0" indent="0">
              <a:buNone/>
            </a:pPr>
            <a:r>
              <a:rPr lang="en-CA" sz="1400" dirty="0"/>
              <a:t>Childhood, that wished me Indian, hoped that </a:t>
            </a:r>
          </a:p>
          <a:p>
            <a:pPr marL="0" indent="0">
              <a:buNone/>
            </a:pPr>
            <a:r>
              <a:rPr lang="en-CA" sz="1400" dirty="0"/>
              <a:t>one afterschool I’d leave the classroom chalk,</a:t>
            </a:r>
          </a:p>
          <a:p>
            <a:pPr marL="0" indent="0">
              <a:buNone/>
            </a:pPr>
            <a:r>
              <a:rPr lang="en-CA" sz="1400" dirty="0"/>
              <a:t>the varnish smell, the watered dust of the street,</a:t>
            </a:r>
          </a:p>
          <a:p>
            <a:pPr marL="0" indent="0">
              <a:buNone/>
            </a:pPr>
            <a:r>
              <a:rPr lang="en-CA" sz="1400" dirty="0"/>
              <a:t>to join the clean outdoors of the Iroquois track.</a:t>
            </a:r>
          </a:p>
          <a:p>
            <a:pPr marL="0" indent="0">
              <a:buNone/>
            </a:pPr>
            <a:r>
              <a:rPr lang="en-CA" sz="1400" dirty="0"/>
              <a:t>Childhood, but always, -- as on a calendar,--</a:t>
            </a:r>
          </a:p>
          <a:p>
            <a:pPr marL="0" indent="0">
              <a:buNone/>
            </a:pPr>
            <a:r>
              <a:rPr lang="en-CA" sz="1400" dirty="0"/>
              <a:t>there stood that chief, with arms akimbo, waiting </a:t>
            </a:r>
          </a:p>
          <a:p>
            <a:pPr marL="0" indent="0">
              <a:buNone/>
            </a:pPr>
            <a:r>
              <a:rPr lang="en-CA" sz="1400" dirty="0"/>
              <a:t>the runaway mascot paddling to his shore.</a:t>
            </a:r>
          </a:p>
          <a:p>
            <a:pPr marL="0" indent="0">
              <a:buNone/>
            </a:pPr>
            <a:r>
              <a:rPr lang="en-CA" sz="1400" dirty="0"/>
              <a:t>With what strange moccasin stealth that scene is changed!</a:t>
            </a:r>
          </a:p>
          <a:p>
            <a:pPr marL="0" indent="0">
              <a:buNone/>
            </a:pPr>
            <a:r>
              <a:rPr lang="en-CA" sz="1400" dirty="0"/>
              <a:t>With French names, without paint, in overalls,</a:t>
            </a:r>
          </a:p>
          <a:p>
            <a:pPr marL="0" indent="0">
              <a:buNone/>
            </a:pPr>
            <a:r>
              <a:rPr lang="en-CA" sz="1400" dirty="0"/>
              <a:t>their bronze, like their nobility expunged, --</a:t>
            </a:r>
          </a:p>
          <a:p>
            <a:pPr marL="0" indent="0">
              <a:buNone/>
            </a:pPr>
            <a:r>
              <a:rPr lang="en-CA" sz="1400" dirty="0"/>
              <a:t>the men.</a:t>
            </a:r>
          </a:p>
          <a:p>
            <a:endParaRPr lang="en-CA" sz="1400" dirty="0"/>
          </a:p>
        </p:txBody>
      </p:sp>
      <p:sp>
        <p:nvSpPr>
          <p:cNvPr id="4" name="Content Placeholder 3"/>
          <p:cNvSpPr>
            <a:spLocks noGrp="1"/>
          </p:cNvSpPr>
          <p:nvPr>
            <p:ph sz="half" idx="2"/>
          </p:nvPr>
        </p:nvSpPr>
        <p:spPr>
          <a:xfrm>
            <a:off x="6155140" y="1166297"/>
            <a:ext cx="4360460" cy="4959866"/>
          </a:xfrm>
        </p:spPr>
        <p:txBody>
          <a:bodyPr>
            <a:noAutofit/>
          </a:bodyPr>
          <a:lstStyle/>
          <a:p>
            <a:pPr marL="0" indent="0">
              <a:buNone/>
            </a:pPr>
            <a:r>
              <a:rPr lang="en-CA" sz="1400" dirty="0"/>
              <a:t>Beneath their alimentary shawls </a:t>
            </a:r>
          </a:p>
          <a:p>
            <a:pPr marL="0" indent="0">
              <a:buNone/>
            </a:pPr>
            <a:r>
              <a:rPr lang="en-CA" sz="1400" dirty="0"/>
              <a:t>sit like black tents their squaws; while for the tourist’s brown pennies scattered at the old church door,</a:t>
            </a:r>
          </a:p>
          <a:p>
            <a:pPr marL="0" indent="0">
              <a:buNone/>
            </a:pPr>
            <a:r>
              <a:rPr lang="en-CA" sz="1400" dirty="0"/>
              <a:t>the ragged papooses jump, and bite the dust.</a:t>
            </a:r>
          </a:p>
          <a:p>
            <a:pPr marL="0" indent="0">
              <a:buNone/>
            </a:pPr>
            <a:r>
              <a:rPr lang="en-CA" sz="1400" dirty="0"/>
              <a:t>Their past is sold in a shop: the beaded shoes,</a:t>
            </a:r>
          </a:p>
          <a:p>
            <a:pPr marL="0" indent="0">
              <a:buNone/>
            </a:pPr>
            <a:r>
              <a:rPr lang="en-CA" sz="1400" dirty="0"/>
              <a:t>the </a:t>
            </a:r>
            <a:r>
              <a:rPr lang="en-CA" sz="1400" dirty="0" err="1"/>
              <a:t>sweetgrass</a:t>
            </a:r>
            <a:r>
              <a:rPr lang="en-CA" sz="1400" dirty="0"/>
              <a:t> basket, the curio Indian,</a:t>
            </a:r>
          </a:p>
          <a:p>
            <a:pPr marL="0" indent="0">
              <a:buNone/>
            </a:pPr>
            <a:r>
              <a:rPr lang="en-CA" sz="1400" dirty="0"/>
              <a:t>burnt  wood and gaudy cloth and inch-canoes – </a:t>
            </a:r>
          </a:p>
          <a:p>
            <a:pPr marL="0" indent="0">
              <a:buNone/>
            </a:pPr>
            <a:r>
              <a:rPr lang="en-CA" sz="1400" dirty="0"/>
              <a:t>trophies and </a:t>
            </a:r>
            <a:r>
              <a:rPr lang="en-CA" sz="1400" dirty="0" err="1"/>
              <a:t>scalpings</a:t>
            </a:r>
            <a:r>
              <a:rPr lang="en-CA" sz="1400" dirty="0"/>
              <a:t> for a traveller’s den.</a:t>
            </a:r>
          </a:p>
          <a:p>
            <a:pPr marL="0" indent="0">
              <a:buNone/>
            </a:pPr>
            <a:r>
              <a:rPr lang="en-CA" sz="1400" dirty="0"/>
              <a:t>Sometimes, it’s true, they dance, but for a bribe;</a:t>
            </a:r>
          </a:p>
          <a:p>
            <a:pPr marL="0" indent="0">
              <a:buNone/>
            </a:pPr>
            <a:r>
              <a:rPr lang="en-CA" sz="1400" dirty="0"/>
              <a:t>after a deal don the bedraggled feather </a:t>
            </a:r>
          </a:p>
          <a:p>
            <a:pPr marL="0" indent="0">
              <a:buNone/>
            </a:pPr>
            <a:r>
              <a:rPr lang="en-CA" sz="1400" dirty="0"/>
              <a:t>and  welcome a white mayor to the tribe.</a:t>
            </a:r>
          </a:p>
          <a:p>
            <a:pPr marL="0" indent="0">
              <a:buNone/>
            </a:pPr>
            <a:r>
              <a:rPr lang="en-CA" sz="1400" dirty="0"/>
              <a:t>This is a grassy ghetto, and no home.</a:t>
            </a:r>
          </a:p>
          <a:p>
            <a:pPr marL="0" indent="0">
              <a:buNone/>
            </a:pPr>
            <a:r>
              <a:rPr lang="en-CA" sz="1400" dirty="0"/>
              <a:t>And these are fauna in a museum kept.</a:t>
            </a:r>
          </a:p>
          <a:p>
            <a:pPr marL="0" indent="0">
              <a:buNone/>
            </a:pPr>
            <a:r>
              <a:rPr lang="en-CA" sz="1400" dirty="0"/>
              <a:t>The better hunters have prevailed. The game,</a:t>
            </a:r>
          </a:p>
          <a:p>
            <a:pPr marL="0" indent="0">
              <a:buNone/>
            </a:pPr>
            <a:r>
              <a:rPr lang="en-CA" sz="1400" dirty="0"/>
              <a:t>losing its blood, now ,makes these grounds its crypt.</a:t>
            </a:r>
          </a:p>
          <a:p>
            <a:pPr marL="0" indent="0">
              <a:buNone/>
            </a:pPr>
            <a:r>
              <a:rPr lang="en-CA" sz="1400" dirty="0"/>
              <a:t>The animals pale, the shine of the fur is lost,</a:t>
            </a:r>
          </a:p>
          <a:p>
            <a:pPr marL="0" indent="0">
              <a:buNone/>
            </a:pPr>
            <a:r>
              <a:rPr lang="en-CA" sz="1400" dirty="0"/>
              <a:t>bleached are their living bones. About them watch</a:t>
            </a:r>
          </a:p>
          <a:p>
            <a:pPr marL="0" indent="0">
              <a:buNone/>
            </a:pPr>
            <a:r>
              <a:rPr lang="en-CA" sz="1400" dirty="0"/>
              <a:t>As through a mist, the pious prosperous ghosts.</a:t>
            </a:r>
          </a:p>
          <a:p>
            <a:endParaRPr lang="en-CA" sz="1400" dirty="0"/>
          </a:p>
        </p:txBody>
      </p:sp>
      <p:sp>
        <p:nvSpPr>
          <p:cNvPr id="5" name="Rectangle 4"/>
          <p:cNvSpPr/>
          <p:nvPr/>
        </p:nvSpPr>
        <p:spPr>
          <a:xfrm>
            <a:off x="6457072" y="1166297"/>
            <a:ext cx="312906" cy="369332"/>
          </a:xfrm>
          <a:prstGeom prst="rect">
            <a:avLst/>
          </a:prstGeom>
        </p:spPr>
        <p:txBody>
          <a:bodyPr wrap="none">
            <a:spAutoFit/>
          </a:bodyPr>
          <a:lstStyle/>
          <a:p>
            <a:pPr fontAlgn="base">
              <a:spcBef>
                <a:spcPct val="0"/>
              </a:spcBef>
              <a:spcAft>
                <a:spcPct val="0"/>
              </a:spcAft>
            </a:pPr>
            <a:r>
              <a:rPr lang="en-CA" dirty="0">
                <a:solidFill>
                  <a:prstClr val="black"/>
                </a:solidFill>
                <a:latin typeface="Arial" pitchFamily="34" charset="0"/>
              </a:rPr>
              <a:t>. </a:t>
            </a:r>
          </a:p>
        </p:txBody>
      </p:sp>
    </p:spTree>
    <p:extLst>
      <p:ext uri="{BB962C8B-B14F-4D97-AF65-F5344CB8AC3E}">
        <p14:creationId xmlns:p14="http://schemas.microsoft.com/office/powerpoint/2010/main" val="20609325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523265" y="-297"/>
            <a:ext cx="5145470" cy="6858594"/>
          </a:xfrm>
          <a:prstGeom prst="rect">
            <a:avLst/>
          </a:prstGeom>
        </p:spPr>
      </p:pic>
    </p:spTree>
    <p:extLst>
      <p:ext uri="{BB962C8B-B14F-4D97-AF65-F5344CB8AC3E}">
        <p14:creationId xmlns:p14="http://schemas.microsoft.com/office/powerpoint/2010/main" val="1314819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69141" y="1452283"/>
            <a:ext cx="7274859" cy="4096506"/>
          </a:xfrm>
          <a:prstGeom prst="rect">
            <a:avLst/>
          </a:prstGeom>
        </p:spPr>
        <p:txBody>
          <a:bodyPr wrap="square">
            <a:spAutoFit/>
          </a:bodyPr>
          <a:lstStyle/>
          <a:p>
            <a:pPr marL="74295" marR="1905" indent="18415">
              <a:lnSpc>
                <a:spcPct val="119000"/>
              </a:lnSpc>
              <a:spcBef>
                <a:spcPts val="175"/>
              </a:spcBef>
              <a:spcAft>
                <a:spcPts val="0"/>
              </a:spcAft>
            </a:pP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"Since</a:t>
            </a:r>
            <a:r>
              <a:rPr lang="en-US" sz="2000" spc="19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time</a:t>
            </a:r>
            <a:r>
              <a:rPr lang="en-US" sz="2000" spc="21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immemorial,</a:t>
            </a:r>
            <a:r>
              <a:rPr lang="en-US" sz="2000" spc="39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we,</a:t>
            </a:r>
            <a:r>
              <a:rPr lang="en-US" sz="2000" spc="16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000" spc="16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Gitxsan and</a:t>
            </a:r>
            <a:r>
              <a:rPr lang="en-US" sz="2000" spc="1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Carrier</a:t>
            </a:r>
            <a:r>
              <a:rPr lang="en-US" sz="2000" spc="29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People</a:t>
            </a:r>
            <a:r>
              <a:rPr lang="en-US" sz="2000" spc="24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2000" spc="-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kitawange</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Kitseguecla</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spc="4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Gitanmaax</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spc="19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Sikadoak</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Kispiox</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2000" spc="3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Hagwilget</a:t>
            </a:r>
            <a:r>
              <a:rPr lang="en-US" sz="2000" spc="4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6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err="1" smtClean="0">
                <a:effectLst/>
                <a:latin typeface="Times New Roman" panose="02020603050405020304" pitchFamily="18" charset="0"/>
                <a:ea typeface="Times New Roman" panose="02020603050405020304" pitchFamily="18" charset="0"/>
                <a:cs typeface="Times New Roman" panose="02020603050405020304" pitchFamily="18" charset="0"/>
              </a:rPr>
              <a:t>Moricetown</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 have exercised</a:t>
            </a:r>
            <a:r>
              <a:rPr lang="en-US" sz="2000" spc="4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Sovereignty</a:t>
            </a:r>
            <a:r>
              <a:rPr lang="en-US" sz="2000" spc="44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over</a:t>
            </a:r>
            <a:r>
              <a:rPr lang="en-US" sz="2000" spc="28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 land.</a:t>
            </a:r>
            <a:r>
              <a:rPr lang="en-US" sz="2000" spc="1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We</a:t>
            </a:r>
            <a:r>
              <a:rPr lang="en-US" sz="2000" spc="16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have</a:t>
            </a:r>
            <a:r>
              <a:rPr lang="en-US" sz="2000" spc="19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used</a:t>
            </a:r>
            <a:r>
              <a:rPr lang="en-US" sz="2000" spc="18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11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conserved</a:t>
            </a:r>
            <a:r>
              <a:rPr lang="en-US" sz="2000" spc="4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the resources</a:t>
            </a:r>
            <a:r>
              <a:rPr lang="en-US" sz="2000" spc="34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of</a:t>
            </a:r>
            <a:r>
              <a:rPr lang="en-US" sz="2000" spc="16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a:t>
            </a:r>
            <a:r>
              <a:rPr lang="en-US" sz="2000" spc="2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land</a:t>
            </a:r>
            <a:r>
              <a:rPr lang="en-US" sz="2000" spc="6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with</a:t>
            </a:r>
            <a:r>
              <a:rPr lang="en-US" sz="2000" spc="19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care</a:t>
            </a:r>
            <a:r>
              <a:rPr lang="en-US" sz="2000" spc="18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 respect.</a:t>
            </a:r>
            <a:r>
              <a:rPr lang="en-US" sz="2000" spc="26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We</a:t>
            </a:r>
            <a:r>
              <a:rPr lang="en-US" sz="2000" spc="16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have</a:t>
            </a:r>
            <a:r>
              <a:rPr lang="en-US" sz="2000" spc="18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governed</a:t>
            </a:r>
            <a:r>
              <a:rPr lang="en-US" sz="2000" spc="28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ourselves. We</a:t>
            </a:r>
            <a:r>
              <a:rPr lang="en-US" sz="2000" spc="-1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have</a:t>
            </a:r>
            <a:r>
              <a:rPr lang="en-US" sz="2000" spc="22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governed</a:t>
            </a:r>
            <a:r>
              <a:rPr lang="en-US" sz="2000" spc="37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000" spc="6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land,</a:t>
            </a:r>
            <a:r>
              <a:rPr lang="en-US" sz="2000" spc="1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000" spc="17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waters, the</a:t>
            </a:r>
            <a:r>
              <a:rPr lang="en-US" sz="2000" spc="7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fish,</a:t>
            </a:r>
            <a:r>
              <a:rPr lang="en-US" sz="2000" spc="1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23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the</a:t>
            </a:r>
            <a:r>
              <a:rPr lang="en-US" sz="2000" spc="13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animals.</a:t>
            </a:r>
            <a:r>
              <a:rPr lang="en-US" sz="2000" spc="22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This</a:t>
            </a:r>
            <a:r>
              <a:rPr lang="en-US" sz="2000" spc="19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2000" spc="1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written on</a:t>
            </a:r>
            <a:r>
              <a:rPr lang="en-US" sz="2000" spc="8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a:t>
            </a:r>
            <a:r>
              <a:rPr lang="en-US" sz="2000" spc="1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totem</a:t>
            </a:r>
            <a:r>
              <a:rPr lang="en-US" sz="2000" spc="26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poles.</a:t>
            </a:r>
            <a:r>
              <a:rPr lang="en-US" sz="2000" spc="7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Arial" panose="020B0604020202020204" pitchFamily="34" charset="0"/>
                <a:ea typeface="Arial" panose="020B0604020202020204" pitchFamily="34" charset="0"/>
                <a:cs typeface="Times New Roman" panose="02020603050405020304" pitchFamily="18" charset="0"/>
              </a:rPr>
              <a:t>It</a:t>
            </a:r>
            <a:r>
              <a:rPr lang="en-US" sz="2000" spc="-330" dirty="0" smtClean="0">
                <a:effectLst/>
                <a:latin typeface="Arial" panose="020B0604020202020204" pitchFamily="34" charset="0"/>
                <a:ea typeface="Arial" panose="020B0604020202020204" pitchFamily="34"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2000" spc="5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recounted</a:t>
            </a:r>
            <a:r>
              <a:rPr lang="en-US" sz="2000" spc="41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in</a:t>
            </a:r>
            <a:r>
              <a:rPr lang="en-US" sz="2000" spc="7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 songs</a:t>
            </a:r>
            <a:r>
              <a:rPr lang="en-US" sz="2000" spc="21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2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dances.</a:t>
            </a:r>
            <a:r>
              <a:rPr lang="en-US" sz="2000" spc="29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It</a:t>
            </a:r>
            <a:r>
              <a:rPr lang="en-US" sz="2000" spc="11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2000" spc="1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present</a:t>
            </a:r>
            <a:r>
              <a:rPr lang="en-US" sz="2000" spc="3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in</a:t>
            </a:r>
            <a:r>
              <a:rPr lang="en-US" sz="2000" spc="11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 language</a:t>
            </a:r>
            <a:r>
              <a:rPr lang="en-US" sz="2000" spc="2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and</a:t>
            </a:r>
            <a:r>
              <a:rPr lang="en-US" sz="2000" spc="2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in</a:t>
            </a:r>
            <a:r>
              <a:rPr lang="en-US" sz="2000" spc="7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a:t>
            </a:r>
            <a:r>
              <a:rPr lang="en-US" sz="2000" spc="15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spiritual</a:t>
            </a:r>
            <a:r>
              <a:rPr lang="en-US" sz="2000" spc="34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beliefs.</a:t>
            </a:r>
            <a:r>
              <a:rPr lang="en-US" sz="2000" spc="29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 Sovereignty</a:t>
            </a:r>
            <a:r>
              <a:rPr lang="en-US" sz="2000" spc="42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is</a:t>
            </a:r>
            <a:r>
              <a:rPr lang="en-US" sz="2000" spc="9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our</a:t>
            </a:r>
            <a:r>
              <a:rPr lang="en-US" sz="2000" spc="18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Culture" </a:t>
            </a:r>
            <a:endParaRPr lang="en-CA" sz="20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8740" marR="0">
              <a:lnSpc>
                <a:spcPct val="115000"/>
              </a:lnSpc>
              <a:spcBef>
                <a:spcPts val="20"/>
              </a:spcBef>
              <a:spcAft>
                <a:spcPts val="0"/>
              </a:spcAft>
            </a:pP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CA" sz="2000" dirty="0" smtClean="0">
              <a:effectLst/>
              <a:latin typeface="Calibri" panose="020F0502020204030204" pitchFamily="34" charset="0"/>
              <a:ea typeface="Calibri" panose="020F0502020204030204" pitchFamily="34" charset="0"/>
              <a:cs typeface="Times New Roman" panose="02020603050405020304" pitchFamily="18" charset="0"/>
            </a:endParaRPr>
          </a:p>
          <a:p>
            <a:pPr marL="78740" marR="0">
              <a:lnSpc>
                <a:spcPct val="115000"/>
              </a:lnSpc>
              <a:spcBef>
                <a:spcPts val="20"/>
              </a:spcBef>
              <a:spcAft>
                <a:spcPts val="0"/>
              </a:spcAft>
            </a:pP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Gitxsan</a:t>
            </a:r>
            <a:r>
              <a:rPr lang="en-US" sz="2000" spc="220"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Carrier</a:t>
            </a:r>
            <a:r>
              <a:rPr lang="en-US" sz="2000" spc="335" dirty="0" smtClean="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smtClean="0">
                <a:effectLst/>
                <a:latin typeface="Times New Roman" panose="02020603050405020304" pitchFamily="18" charset="0"/>
                <a:ea typeface="Times New Roman" panose="02020603050405020304" pitchFamily="18" charset="0"/>
                <a:cs typeface="Times New Roman" panose="02020603050405020304" pitchFamily="18" charset="0"/>
              </a:rPr>
              <a:t>Declaration.</a:t>
            </a:r>
            <a:endParaRPr lang="en-CA"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594356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15353" y="322730"/>
            <a:ext cx="8422340" cy="6316756"/>
          </a:xfrm>
          <a:prstGeom prst="rect">
            <a:avLst/>
          </a:prstGeom>
        </p:spPr>
      </p:pic>
    </p:spTree>
    <p:extLst>
      <p:ext uri="{BB962C8B-B14F-4D97-AF65-F5344CB8AC3E}">
        <p14:creationId xmlns:p14="http://schemas.microsoft.com/office/powerpoint/2010/main" val="21986737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45660" y="447115"/>
            <a:ext cx="7938246" cy="5953686"/>
          </a:xfrm>
          <a:prstGeom prst="rect">
            <a:avLst/>
          </a:prstGeom>
        </p:spPr>
      </p:pic>
    </p:spTree>
    <p:extLst>
      <p:ext uri="{BB962C8B-B14F-4D97-AF65-F5344CB8AC3E}">
        <p14:creationId xmlns:p14="http://schemas.microsoft.com/office/powerpoint/2010/main" val="5774795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533401"/>
            <a:ext cx="9067800" cy="5132063"/>
          </a:xfrm>
          <a:prstGeom prst="rect">
            <a:avLst/>
          </a:prstGeom>
        </p:spPr>
      </p:pic>
      <p:sp>
        <p:nvSpPr>
          <p:cNvPr id="5" name="AutoShape 3"/>
          <p:cNvSpPr>
            <a:spLocks noChangeAspect="1" noChangeArrowheads="1" noTextEdit="1"/>
          </p:cNvSpPr>
          <p:nvPr/>
        </p:nvSpPr>
        <p:spPr bwMode="auto">
          <a:xfrm>
            <a:off x="1157334" y="5562600"/>
            <a:ext cx="9358266" cy="21677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CA"/>
          </a:p>
        </p:txBody>
      </p:sp>
      <p:pic>
        <p:nvPicPr>
          <p:cNvPr id="6" name="Picture 5"/>
          <p:cNvPicPr>
            <a:picLocks noChangeAspect="1"/>
          </p:cNvPicPr>
          <p:nvPr/>
        </p:nvPicPr>
        <p:blipFill>
          <a:blip r:embed="rId3"/>
          <a:stretch>
            <a:fillRect/>
          </a:stretch>
        </p:blipFill>
        <p:spPr>
          <a:xfrm>
            <a:off x="1532966" y="5660982"/>
            <a:ext cx="6835085" cy="358819"/>
          </a:xfrm>
          <a:prstGeom prst="rect">
            <a:avLst/>
          </a:prstGeom>
        </p:spPr>
      </p:pic>
    </p:spTree>
    <p:extLst>
      <p:ext uri="{BB962C8B-B14F-4D97-AF65-F5344CB8AC3E}">
        <p14:creationId xmlns:p14="http://schemas.microsoft.com/office/powerpoint/2010/main" val="20209294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124200" y="304800"/>
            <a:ext cx="5465110" cy="6422762"/>
          </a:xfrm>
          <a:prstGeom prst="rect">
            <a:avLst/>
          </a:prstGeom>
        </p:spPr>
      </p:pic>
    </p:spTree>
    <p:extLst>
      <p:ext uri="{BB962C8B-B14F-4D97-AF65-F5344CB8AC3E}">
        <p14:creationId xmlns:p14="http://schemas.microsoft.com/office/powerpoint/2010/main" val="28918563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52600" y="3429000"/>
            <a:ext cx="8915400" cy="1938992"/>
          </a:xfrm>
          <a:prstGeom prst="rect">
            <a:avLst/>
          </a:prstGeom>
        </p:spPr>
        <p:txBody>
          <a:bodyPr wrap="square">
            <a:spAutoFit/>
          </a:bodyPr>
          <a:lstStyle/>
          <a:p>
            <a:r>
              <a:rPr lang="en-CA" sz="2400" dirty="0">
                <a:solidFill>
                  <a:srgbClr val="333333"/>
                </a:solidFill>
                <a:latin typeface="Open Sans"/>
              </a:rPr>
              <a:t>The nations of the confederacy recognize themselves as Haudenosaunee from their own language meaning “They made the house,” symbolizing all the nations coming together as one. From east to west the original nations of the confederacy are Mohawk, Oneida, Onondaga, Cayuga and Seneca. </a:t>
            </a:r>
            <a:endParaRPr lang="en-CA" sz="2400" dirty="0"/>
          </a:p>
        </p:txBody>
      </p:sp>
      <p:sp>
        <p:nvSpPr>
          <p:cNvPr id="4" name="TextBox 3"/>
          <p:cNvSpPr txBox="1"/>
          <p:nvPr/>
        </p:nvSpPr>
        <p:spPr>
          <a:xfrm>
            <a:off x="3429000" y="2667979"/>
            <a:ext cx="4389600" cy="461665"/>
          </a:xfrm>
          <a:prstGeom prst="rect">
            <a:avLst/>
          </a:prstGeom>
          <a:noFill/>
        </p:spPr>
        <p:txBody>
          <a:bodyPr wrap="none" rtlCol="0">
            <a:spAutoFit/>
          </a:bodyPr>
          <a:lstStyle/>
          <a:p>
            <a:r>
              <a:rPr lang="en-US" sz="2400" dirty="0"/>
              <a:t>The Haudenosaunee Confederacy</a:t>
            </a:r>
            <a:endParaRPr lang="en-CA" sz="2400" dirty="0"/>
          </a:p>
        </p:txBody>
      </p:sp>
      <p:pic>
        <p:nvPicPr>
          <p:cNvPr id="38914" name="Picture 2" descr="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228601"/>
            <a:ext cx="6138672" cy="22241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353988" y="5882571"/>
            <a:ext cx="7318542" cy="461665"/>
          </a:xfrm>
          <a:prstGeom prst="rect">
            <a:avLst/>
          </a:prstGeom>
          <a:noFill/>
        </p:spPr>
        <p:txBody>
          <a:bodyPr wrap="none" rtlCol="0">
            <a:spAutoFit/>
          </a:bodyPr>
          <a:lstStyle/>
          <a:p>
            <a:r>
              <a:rPr lang="en-CA" sz="2400" dirty="0"/>
              <a:t>http://www.haudenosauneeconfederacy.com/index.html</a:t>
            </a:r>
          </a:p>
        </p:txBody>
      </p:sp>
    </p:spTree>
    <p:extLst>
      <p:ext uri="{BB962C8B-B14F-4D97-AF65-F5344CB8AC3E}">
        <p14:creationId xmlns:p14="http://schemas.microsoft.com/office/powerpoint/2010/main" val="25541503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14600" y="2819400"/>
            <a:ext cx="7467600" cy="1569660"/>
          </a:xfrm>
          <a:prstGeom prst="rect">
            <a:avLst/>
          </a:prstGeom>
          <a:noFill/>
        </p:spPr>
        <p:txBody>
          <a:bodyPr wrap="square" rtlCol="0">
            <a:spAutoFit/>
          </a:bodyPr>
          <a:lstStyle/>
          <a:p>
            <a:pPr fontAlgn="base">
              <a:spcBef>
                <a:spcPct val="0"/>
              </a:spcBef>
              <a:spcAft>
                <a:spcPct val="0"/>
              </a:spcAft>
            </a:pPr>
            <a:r>
              <a:rPr lang="en-US" sz="2400" dirty="0">
                <a:solidFill>
                  <a:prstClr val="black"/>
                </a:solidFill>
                <a:latin typeface="Arial" pitchFamily="34" charset="0"/>
              </a:rPr>
              <a:t>I felt so young and empty standing there before the Indians and the two grave  Missionaries.</a:t>
            </a:r>
          </a:p>
          <a:p>
            <a:pPr fontAlgn="base">
              <a:spcBef>
                <a:spcPct val="0"/>
              </a:spcBef>
              <a:spcAft>
                <a:spcPct val="0"/>
              </a:spcAft>
            </a:pPr>
            <a:endParaRPr lang="en-US" sz="2400" dirty="0">
              <a:solidFill>
                <a:prstClr val="black"/>
              </a:solidFill>
              <a:latin typeface="Arial" pitchFamily="34" charset="0"/>
            </a:endParaRPr>
          </a:p>
          <a:p>
            <a:pPr fontAlgn="base">
              <a:spcBef>
                <a:spcPct val="0"/>
              </a:spcBef>
              <a:spcAft>
                <a:spcPct val="0"/>
              </a:spcAft>
            </a:pPr>
            <a:r>
              <a:rPr lang="en-US" sz="2400" dirty="0">
                <a:solidFill>
                  <a:prstClr val="black"/>
                </a:solidFill>
                <a:latin typeface="Arial" pitchFamily="34" charset="0"/>
              </a:rPr>
              <a:t>32</a:t>
            </a:r>
          </a:p>
        </p:txBody>
      </p:sp>
    </p:spTree>
    <p:extLst>
      <p:ext uri="{BB962C8B-B14F-4D97-AF65-F5344CB8AC3E}">
        <p14:creationId xmlns:p14="http://schemas.microsoft.com/office/powerpoint/2010/main" val="27372720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28800" y="3505201"/>
            <a:ext cx="8534400" cy="2246769"/>
          </a:xfrm>
          <a:prstGeom prst="rect">
            <a:avLst/>
          </a:prstGeom>
          <a:noFill/>
        </p:spPr>
        <p:txBody>
          <a:bodyPr wrap="square" rtlCol="0">
            <a:spAutoFit/>
          </a:bodyPr>
          <a:lstStyle/>
          <a:p>
            <a:pPr fontAlgn="base">
              <a:spcBef>
                <a:spcPct val="0"/>
              </a:spcBef>
              <a:spcAft>
                <a:spcPct val="0"/>
              </a:spcAft>
            </a:pPr>
            <a:r>
              <a:rPr lang="en-US" sz="2000" dirty="0">
                <a:solidFill>
                  <a:prstClr val="black"/>
                </a:solidFill>
                <a:latin typeface="Arial" pitchFamily="34" charset="0"/>
              </a:rPr>
              <a:t>The room was deathly still. Outside, the black forest Was still, too, but with a vibrant stillness tense with life. From my bed I could look one </a:t>
            </a:r>
            <a:r>
              <a:rPr lang="en-US" sz="2000" dirty="0" err="1">
                <a:solidFill>
                  <a:prstClr val="black"/>
                </a:solidFill>
                <a:latin typeface="Arial" pitchFamily="34" charset="0"/>
              </a:rPr>
              <a:t>storey</a:t>
            </a:r>
            <a:r>
              <a:rPr lang="en-US" sz="2000" dirty="0">
                <a:solidFill>
                  <a:prstClr val="black"/>
                </a:solidFill>
                <a:latin typeface="Arial" pitchFamily="34" charset="0"/>
              </a:rPr>
              <a:t> higher into the balsam pine. Because of his closeness to me, the pine towered above his fellows, his top tapering to heaven, like the hands of the praying Missionaries.</a:t>
            </a:r>
          </a:p>
          <a:p>
            <a:pPr fontAlgn="base">
              <a:spcBef>
                <a:spcPct val="0"/>
              </a:spcBef>
              <a:spcAft>
                <a:spcPct val="0"/>
              </a:spcAft>
            </a:pPr>
            <a:endParaRPr lang="en-US" sz="2000" dirty="0">
              <a:solidFill>
                <a:prstClr val="black"/>
              </a:solidFill>
              <a:latin typeface="Arial" pitchFamily="34" charset="0"/>
            </a:endParaRPr>
          </a:p>
          <a:p>
            <a:pPr fontAlgn="base">
              <a:spcBef>
                <a:spcPct val="0"/>
              </a:spcBef>
              <a:spcAft>
                <a:spcPct val="0"/>
              </a:spcAft>
            </a:pPr>
            <a:r>
              <a:rPr lang="en-US" sz="2000" dirty="0">
                <a:solidFill>
                  <a:prstClr val="black"/>
                </a:solidFill>
                <a:latin typeface="Arial" pitchFamily="34" charset="0"/>
              </a:rPr>
              <a:t>38 </a:t>
            </a:r>
          </a:p>
        </p:txBody>
      </p:sp>
      <p:sp>
        <p:nvSpPr>
          <p:cNvPr id="3" name="Rectangle 2"/>
          <p:cNvSpPr/>
          <p:nvPr/>
        </p:nvSpPr>
        <p:spPr>
          <a:xfrm>
            <a:off x="1828800" y="838200"/>
            <a:ext cx="8382000" cy="1631216"/>
          </a:xfrm>
          <a:prstGeom prst="rect">
            <a:avLst/>
          </a:prstGeom>
        </p:spPr>
        <p:txBody>
          <a:bodyPr wrap="square">
            <a:spAutoFit/>
          </a:bodyPr>
          <a:lstStyle/>
          <a:p>
            <a:pPr fontAlgn="base">
              <a:spcBef>
                <a:spcPct val="0"/>
              </a:spcBef>
              <a:spcAft>
                <a:spcPct val="0"/>
              </a:spcAft>
            </a:pPr>
            <a:r>
              <a:rPr lang="en-US" sz="2000" dirty="0">
                <a:solidFill>
                  <a:prstClr val="black"/>
                </a:solidFill>
                <a:latin typeface="Arial" pitchFamily="34" charset="0"/>
              </a:rPr>
              <a:t>After breakfast came a long Presbyterian prayer. Outside the kitchen window, just a few feet away at the edge of the forest, stood a grand balsam pine tree. It was very tall and straight.</a:t>
            </a:r>
          </a:p>
          <a:p>
            <a:pPr fontAlgn="base">
              <a:spcBef>
                <a:spcPct val="0"/>
              </a:spcBef>
              <a:spcAft>
                <a:spcPct val="0"/>
              </a:spcAft>
            </a:pPr>
            <a:endParaRPr lang="en-US" sz="2000" dirty="0">
              <a:solidFill>
                <a:prstClr val="black"/>
              </a:solidFill>
              <a:latin typeface="Arial" pitchFamily="34" charset="0"/>
            </a:endParaRPr>
          </a:p>
          <a:p>
            <a:pPr fontAlgn="base">
              <a:spcBef>
                <a:spcPct val="0"/>
              </a:spcBef>
              <a:spcAft>
                <a:spcPct val="0"/>
              </a:spcAft>
            </a:pPr>
            <a:r>
              <a:rPr lang="en-US" sz="2000" dirty="0">
                <a:solidFill>
                  <a:prstClr val="black"/>
                </a:solidFill>
                <a:latin typeface="Arial" pitchFamily="34" charset="0"/>
              </a:rPr>
              <a:t>32</a:t>
            </a:r>
          </a:p>
        </p:txBody>
      </p:sp>
    </p:spTree>
    <p:extLst>
      <p:ext uri="{BB962C8B-B14F-4D97-AF65-F5344CB8AC3E}">
        <p14:creationId xmlns:p14="http://schemas.microsoft.com/office/powerpoint/2010/main" val="309022212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FFCC66"/>
            </a:gs>
            <a:gs pos="100000">
              <a:srgbClr val="FFCC66">
                <a:gamma/>
                <a:shade val="92157"/>
                <a:invGamma/>
              </a:srgbClr>
            </a:gs>
          </a:gsLst>
          <a:lin ang="5400000" scaled="1"/>
        </a:gradFill>
        <a:ln w="9525" cap="flat" cmpd="sng" algn="ctr">
          <a:solidFill>
            <a:srgbClr val="000000"/>
          </a:solidFill>
          <a:prstDash val="solid"/>
          <a:round/>
          <a:headEnd type="none" w="med" len="med"/>
          <a:tailEnd type="none" w="med" len="med"/>
        </a:ln>
        <a:effectLst>
          <a:outerShdw dist="107763" dir="13500000" algn="ctr" rotWithShape="0">
            <a:srgbClr val="868686">
              <a:alpha val="50000"/>
            </a:srgbClr>
          </a:outerShdw>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gradFill rotWithShape="1">
          <a:gsLst>
            <a:gs pos="0">
              <a:srgbClr val="FFCC66"/>
            </a:gs>
            <a:gs pos="100000">
              <a:srgbClr val="FFCC66">
                <a:gamma/>
                <a:shade val="92157"/>
                <a:invGamma/>
              </a:srgbClr>
            </a:gs>
          </a:gsLst>
          <a:lin ang="5400000" scaled="1"/>
        </a:gradFill>
        <a:ln w="9525" cap="flat" cmpd="sng" algn="ctr">
          <a:solidFill>
            <a:srgbClr val="000000"/>
          </a:solidFill>
          <a:prstDash val="solid"/>
          <a:round/>
          <a:headEnd type="none" w="med" len="med"/>
          <a:tailEnd type="none" w="med" len="med"/>
        </a:ln>
        <a:effectLst>
          <a:outerShdw dist="107763" dir="13500000" algn="ctr" rotWithShape="0">
            <a:srgbClr val="868686">
              <a:alpha val="50000"/>
            </a:srgbClr>
          </a:outerShdw>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TotalTime>
  <Words>720</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14</vt:i4>
      </vt:variant>
    </vt:vector>
  </HeadingPairs>
  <TitlesOfParts>
    <vt:vector size="24" baseType="lpstr">
      <vt:lpstr>Arial</vt:lpstr>
      <vt:lpstr>Calibri</vt:lpstr>
      <vt:lpstr>Calibri Light</vt:lpstr>
      <vt:lpstr>Open Sans</vt:lpstr>
      <vt:lpstr>Times New Roman</vt:lpstr>
      <vt:lpstr>Office Theme</vt:lpstr>
      <vt:lpstr>Default Design</vt:lpstr>
      <vt:lpstr>1_Office Theme</vt:lpstr>
      <vt:lpstr>2_Office Theme</vt:lpstr>
      <vt:lpstr>3_Office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“Indian Reservation, Caughnawaga,” A. M. Klein, 1948</vt:lpstr>
      <vt:lpstr>PowerPoint Presentation</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dc:creator>
  <cp:lastModifiedBy>Roger</cp:lastModifiedBy>
  <cp:revision>3</cp:revision>
  <dcterms:created xsi:type="dcterms:W3CDTF">2017-01-11T16:28:39Z</dcterms:created>
  <dcterms:modified xsi:type="dcterms:W3CDTF">2017-01-30T18:37:30Z</dcterms:modified>
</cp:coreProperties>
</file>

<file path=docProps/thumbnail.jpeg>
</file>